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3.png" ContentType="image/png"/>
  <Override PartName="/ppt/media/image28.png" ContentType="image/png"/>
  <Override PartName="/ppt/media/image1.jpeg" ContentType="image/jpeg"/>
  <Override PartName="/ppt/media/image38.png" ContentType="image/png"/>
  <Override PartName="/ppt/media/image2.jpeg" ContentType="image/jpeg"/>
  <Override PartName="/ppt/media/image4.png" ContentType="image/png"/>
  <Override PartName="/ppt/media/image7.png" ContentType="image/png"/>
  <Override PartName="/ppt/media/image11.png" ContentType="image/png"/>
  <Override PartName="/ppt/media/image5.jpeg" ContentType="image/jpeg"/>
  <Override PartName="/ppt/media/image41.png" ContentType="image/png"/>
  <Override PartName="/ppt/media/image8.jpeg" ContentType="image/jpeg"/>
  <Override PartName="/ppt/media/image6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52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3.png" ContentType="image/png"/>
  <Override PartName="/ppt/media/image54.png" ContentType="image/png"/>
  <Override PartName="/ppt/media/image55.png" ContentType="image/png"/>
  <Override PartName="/ppt/comments/comment39.xml" ContentType="application/vnd.openxmlformats-officedocument.presentationml.comments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commentAuthors.xml" ContentType="application/vnd.openxmlformats-officedocument.presentationml.commentAuthor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9144000" cy="6858000"/>
  <p:notesSz cx="6858000" cy="9144000"/>
</p:presentation>
</file>

<file path=ppt/commentAuthors.xml><?xml version="1.0" encoding="utf-8"?>
<p:cmAuthorLst xmlns:p="http://schemas.openxmlformats.org/presentationml/2006/main">
  <p:cmAuthor id="0" name="fabrice nicol" initials="fn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commentAuthors" Target="commentAuthors.xml"/>
</Relationships>
</file>

<file path=ppt/comments/comment39.xml><?xml version="1.0" encoding="utf-8"?>
<p:cmLst xmlns:p="http://schemas.openxmlformats.org/presentationml/2006/main">
  <p:cm authorId="0" dt="2015-12-13T17:57:45.242000000" idx="1">
    <p:pos x="3959" y="3959"/>
    <p:text>2015 : Création automatique d’onglets par année ; contrôle d’exhaustivité des bases annuelles.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5955C17-F767-4757-BD95-C3120093CD25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3"/>
          <p:cNvSpPr/>
          <p:nvPr/>
        </p:nvSpPr>
        <p:spPr>
          <a:xfrm>
            <a:off x="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3"/>
          <p:cNvSpPr/>
          <p:nvPr/>
        </p:nvSpPr>
        <p:spPr>
          <a:xfrm>
            <a:off x="0" y="10157400"/>
            <a:ext cx="327924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360360" y="6321600"/>
            <a:ext cx="8421480" cy="177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Image 10" descr=""/>
          <p:cNvPicPr/>
          <p:nvPr/>
        </p:nvPicPr>
        <p:blipFill>
          <a:blip r:embed="rId2"/>
          <a:stretch/>
        </p:blipFill>
        <p:spPr>
          <a:xfrm>
            <a:off x="4211640" y="287280"/>
            <a:ext cx="718920" cy="71892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360360" y="1295280"/>
            <a:ext cx="8421480" cy="4462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 1" descr=""/>
          <p:cNvPicPr/>
          <p:nvPr/>
        </p:nvPicPr>
        <p:blipFill>
          <a:blip r:embed="rId3"/>
          <a:stretch/>
        </p:blipFill>
        <p:spPr>
          <a:xfrm>
            <a:off x="2663640" y="0"/>
            <a:ext cx="4318200" cy="118728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60360" y="6321600"/>
            <a:ext cx="8421480" cy="177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Image 10" descr=""/>
          <p:cNvPicPr/>
          <p:nvPr/>
        </p:nvPicPr>
        <p:blipFill>
          <a:blip r:embed="rId2"/>
          <a:stretch/>
        </p:blipFill>
        <p:spPr>
          <a:xfrm>
            <a:off x="4211640" y="287280"/>
            <a:ext cx="718920" cy="71892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60360" y="6321600"/>
            <a:ext cx="8421480" cy="177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" name="Image 10" descr=""/>
          <p:cNvPicPr/>
          <p:nvPr/>
        </p:nvPicPr>
        <p:blipFill>
          <a:blip r:embed="rId2"/>
          <a:stretch/>
        </p:blipFill>
        <p:spPr>
          <a:xfrm>
            <a:off x="4211640" y="287280"/>
            <a:ext cx="718920" cy="718920"/>
          </a:xfrm>
          <a:prstGeom prst="rect">
            <a:avLst/>
          </a:prstGeom>
          <a:ln>
            <a:noFill/>
          </a:ln>
        </p:spPr>
      </p:pic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827640" y="2637000"/>
            <a:ext cx="755784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Guide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Analyse des Lignes de Traitement, des Attributions Indemnitaires et Rémunérations diverses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EXTRACTION DES DONNEES DE LA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59640" y="4077000"/>
            <a:ext cx="8423280" cy="15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Réalisé par Vitalia Le Boudec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et Fabrice Nicol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6316200" y="5736960"/>
            <a:ext cx="1478160" cy="3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fr-FR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18-19/6/2015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0" y="332640"/>
            <a:ext cx="910584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CONFIGURER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Picture 2" descr=""/>
          <p:cNvPicPr/>
          <p:nvPr/>
        </p:nvPicPr>
        <p:blipFill>
          <a:blip r:embed="rId1"/>
          <a:srcRect l="0" t="0" r="0" b="41757"/>
          <a:stretch/>
        </p:blipFill>
        <p:spPr>
          <a:xfrm>
            <a:off x="38520" y="965880"/>
            <a:ext cx="9065520" cy="3958560"/>
          </a:xfrm>
          <a:prstGeom prst="rect">
            <a:avLst/>
          </a:prstGeom>
          <a:ln>
            <a:noFill/>
          </a:ln>
        </p:spPr>
      </p:pic>
      <p:sp>
        <p:nvSpPr>
          <p:cNvPr id="206" name="CustomShape 4"/>
          <p:cNvSpPr/>
          <p:nvPr/>
        </p:nvSpPr>
        <p:spPr>
          <a:xfrm>
            <a:off x="247680" y="5013000"/>
            <a:ext cx="88952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Configurer » permet la configuration technique des données de l’interface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0" y="116640"/>
            <a:ext cx="914256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AIDE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" descr=""/>
          <p:cNvPicPr/>
          <p:nvPr/>
        </p:nvPicPr>
        <p:blipFill>
          <a:blip r:embed="rId1"/>
          <a:srcRect l="0" t="0" r="0" b="37485"/>
          <a:stretch/>
        </p:blipFill>
        <p:spPr>
          <a:xfrm>
            <a:off x="-24120" y="764280"/>
            <a:ext cx="9119880" cy="4390560"/>
          </a:xfrm>
          <a:prstGeom prst="rect">
            <a:avLst/>
          </a:prstGeom>
          <a:ln>
            <a:noFill/>
          </a:ln>
        </p:spPr>
      </p:pic>
      <p:sp>
        <p:nvSpPr>
          <p:cNvPr id="211" name="CustomShape 4"/>
          <p:cNvSpPr/>
          <p:nvPr/>
        </p:nvSpPr>
        <p:spPr>
          <a:xfrm>
            <a:off x="119880" y="5373360"/>
            <a:ext cx="91198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Aide » est en cours de développement, il permettra de bénéficier d’une aide en ligne pour l’utilisation de l’outil Altaïr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76000" y="937080"/>
            <a:ext cx="798984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576360" y="2214720"/>
            <a:ext cx="7989840" cy="391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1280">
              <a:lnSpc>
                <a:spcPct val="100000"/>
              </a:lnSpc>
            </a:pPr>
            <a:r>
              <a:rPr b="1" lang="fr-FR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Image 228" descr=""/>
          <p:cNvPicPr/>
          <p:nvPr/>
        </p:nvPicPr>
        <p:blipFill>
          <a:blip r:embed="rId1"/>
          <a:srcRect l="14017" t="0" r="65856" b="0"/>
          <a:stretch/>
        </p:blipFill>
        <p:spPr>
          <a:xfrm>
            <a:off x="2160000" y="1569960"/>
            <a:ext cx="1582200" cy="4178520"/>
          </a:xfrm>
          <a:prstGeom prst="rect">
            <a:avLst/>
          </a:prstGeom>
          <a:ln>
            <a:noFill/>
          </a:ln>
        </p:spPr>
      </p:pic>
      <p:sp>
        <p:nvSpPr>
          <p:cNvPr id="217" name="CustomShape 5"/>
          <p:cNvSpPr/>
          <p:nvPr/>
        </p:nvSpPr>
        <p:spPr>
          <a:xfrm>
            <a:off x="6120000" y="4536000"/>
            <a:ext cx="27345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GESTIONNAIRE D’ECHANGE DE DONNEES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Line 6"/>
          <p:cNvSpPr/>
          <p:nvPr/>
        </p:nvSpPr>
        <p:spPr>
          <a:xfrm flipH="1">
            <a:off x="3744000" y="4824000"/>
            <a:ext cx="2376000" cy="360"/>
          </a:xfrm>
          <a:prstGeom prst="line">
            <a:avLst/>
          </a:prstGeom>
          <a:ln>
            <a:solidFill>
              <a:srgbClr val="ff0066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6048000" y="2448000"/>
            <a:ext cx="1870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Logiciel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Line 8"/>
          <p:cNvSpPr/>
          <p:nvPr/>
        </p:nvSpPr>
        <p:spPr>
          <a:xfrm flipH="1">
            <a:off x="3888000" y="2664000"/>
            <a:ext cx="2160000" cy="36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9"/>
          <p:cNvSpPr/>
          <p:nvPr/>
        </p:nvSpPr>
        <p:spPr>
          <a:xfrm>
            <a:off x="72000" y="36000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UTILISATION DU POSTE DéDIé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20960" y="1953000"/>
            <a:ext cx="8603280" cy="37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543680" y="636192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4"/>
          <p:cNvSpPr/>
          <p:nvPr/>
        </p:nvSpPr>
        <p:spPr>
          <a:xfrm>
            <a:off x="72000" y="36000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DONNéES DE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144000" y="1152000"/>
            <a:ext cx="8891280" cy="49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1. Ouvrir le gestionnaire d’échange de données.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2. Cliquer sur « CLE  USB3 ». Les données de paye y ont été préalablement copiées.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239" descr=""/>
          <p:cNvPicPr/>
          <p:nvPr/>
        </p:nvPicPr>
        <p:blipFill>
          <a:blip r:embed="rId1"/>
          <a:stretch/>
        </p:blipFill>
        <p:spPr>
          <a:xfrm>
            <a:off x="1397520" y="3456000"/>
            <a:ext cx="6017040" cy="2340720"/>
          </a:xfrm>
          <a:prstGeom prst="rect">
            <a:avLst/>
          </a:prstGeom>
          <a:ln>
            <a:noFill/>
          </a:ln>
        </p:spPr>
      </p:pic>
      <p:sp>
        <p:nvSpPr>
          <p:cNvPr id="228" name="CustomShape 6"/>
          <p:cNvSpPr/>
          <p:nvPr/>
        </p:nvSpPr>
        <p:spPr>
          <a:xfrm>
            <a:off x="1547640" y="6039000"/>
            <a:ext cx="58366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</a:t>
            </a: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– F.. Altaïr - F. Nicol et V. Le 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51640" y="1036800"/>
            <a:ext cx="5415840" cy="332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4"/>
          <p:cNvSpPr/>
          <p:nvPr/>
        </p:nvSpPr>
        <p:spPr>
          <a:xfrm>
            <a:off x="107640" y="34128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données DE paie SUR LE DISQUE DUR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Image 244" descr=""/>
          <p:cNvPicPr/>
          <p:nvPr/>
        </p:nvPicPr>
        <p:blipFill>
          <a:blip r:embed="rId1"/>
          <a:srcRect l="12468" t="8411" r="38713" b="67781"/>
          <a:stretch/>
        </p:blipFill>
        <p:spPr>
          <a:xfrm>
            <a:off x="1208160" y="3279600"/>
            <a:ext cx="6694560" cy="2158560"/>
          </a:xfrm>
          <a:prstGeom prst="rect">
            <a:avLst/>
          </a:prstGeom>
          <a:ln>
            <a:noFill/>
          </a:ln>
        </p:spPr>
      </p:pic>
      <p:sp>
        <p:nvSpPr>
          <p:cNvPr id="234" name="CustomShape 5"/>
          <p:cNvSpPr/>
          <p:nvPr/>
        </p:nvSpPr>
        <p:spPr>
          <a:xfrm>
            <a:off x="1314720" y="4342320"/>
            <a:ext cx="942480" cy="1106280"/>
          </a:xfrm>
          <a:prstGeom prst="rect">
            <a:avLst/>
          </a:prstGeom>
          <a:solidFill>
            <a:srgbClr val="ddd9c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6"/>
          <p:cNvSpPr/>
          <p:nvPr/>
        </p:nvSpPr>
        <p:spPr>
          <a:xfrm>
            <a:off x="611640" y="1342440"/>
            <a:ext cx="8280000" cy="165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Enfin cliquer sur le dossier des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glisser-déposer le dossier vers la fenêtre droite du gestionnaire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avec la touche Ctrl enfoncée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7"/>
          <p:cNvSpPr/>
          <p:nvPr/>
        </p:nvSpPr>
        <p:spPr>
          <a:xfrm>
            <a:off x="2448000" y="1309680"/>
            <a:ext cx="4318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 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611640" y="1220760"/>
            <a:ext cx="7703640" cy="101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20960" y="1953000"/>
            <a:ext cx="8603280" cy="37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4"/>
          <p:cNvSpPr/>
          <p:nvPr/>
        </p:nvSpPr>
        <p:spPr>
          <a:xfrm>
            <a:off x="189000" y="36864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IMPORTER</a:t>
            </a: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les données DE paie à analyser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4104000" y="1584000"/>
            <a:ext cx="4246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Sélectionner le dossier des paies. Il apparaît au sein d’un dossier au nom du compte utilisateur (ici, section_3)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4185720" y="2925000"/>
            <a:ext cx="453852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Image 205" descr=""/>
          <p:cNvPicPr/>
          <p:nvPr/>
        </p:nvPicPr>
        <p:blipFill>
          <a:blip r:embed="rId1"/>
          <a:srcRect l="0" t="0" r="10135" b="0"/>
          <a:stretch/>
        </p:blipFill>
        <p:spPr>
          <a:xfrm>
            <a:off x="120960" y="1015560"/>
            <a:ext cx="3121560" cy="2295720"/>
          </a:xfrm>
          <a:prstGeom prst="rect">
            <a:avLst/>
          </a:prstGeom>
          <a:ln>
            <a:noFill/>
          </a:ln>
        </p:spPr>
      </p:pic>
      <p:pic>
        <p:nvPicPr>
          <p:cNvPr id="245" name="Image 206" descr=""/>
          <p:cNvPicPr/>
          <p:nvPr/>
        </p:nvPicPr>
        <p:blipFill>
          <a:blip r:embed="rId2"/>
          <a:srcRect l="0" t="25567" r="4512" b="0"/>
          <a:stretch/>
        </p:blipFill>
        <p:spPr>
          <a:xfrm>
            <a:off x="216000" y="3600000"/>
            <a:ext cx="3886920" cy="2303280"/>
          </a:xfrm>
          <a:prstGeom prst="rect">
            <a:avLst/>
          </a:prstGeom>
          <a:ln>
            <a:noFill/>
          </a:ln>
        </p:spPr>
      </p:pic>
      <p:sp>
        <p:nvSpPr>
          <p:cNvPr id="246" name="CustomShape 7"/>
          <p:cNvSpPr/>
          <p:nvPr/>
        </p:nvSpPr>
        <p:spPr>
          <a:xfrm flipH="1" rot="21585000">
            <a:off x="1943280" y="4825080"/>
            <a:ext cx="1007280" cy="431280"/>
          </a:xfrm>
          <a:prstGeom prst="ellipse">
            <a:avLst/>
          </a:prstGeom>
          <a:noFill/>
          <a:ln>
            <a:solidFill>
              <a:srgbClr val="cc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8"/>
          <p:cNvSpPr/>
          <p:nvPr/>
        </p:nvSpPr>
        <p:spPr>
          <a:xfrm flipH="1">
            <a:off x="2735280" y="5040000"/>
            <a:ext cx="166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9"/>
          <p:cNvSpPr/>
          <p:nvPr/>
        </p:nvSpPr>
        <p:spPr>
          <a:xfrm>
            <a:off x="4566600" y="4680000"/>
            <a:ext cx="45046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Cliquer sur l’icône d’importation pour importer les fichiers et extraire les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221040" y="1772640"/>
            <a:ext cx="8475840" cy="34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4"/>
          <p:cNvSpPr/>
          <p:nvPr/>
        </p:nvSpPr>
        <p:spPr>
          <a:xfrm>
            <a:off x="199080" y="29664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ONGLETS D’IMPORTATION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>
            <a:off x="302040" y="944280"/>
            <a:ext cx="8788320" cy="34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Résultat de l’importation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4" name="Image 261" descr=""/>
          <p:cNvPicPr/>
          <p:nvPr/>
        </p:nvPicPr>
        <p:blipFill>
          <a:blip r:embed="rId1"/>
          <a:srcRect l="28189" t="-1379" r="0" b="-14260"/>
          <a:stretch/>
        </p:blipFill>
        <p:spPr>
          <a:xfrm>
            <a:off x="1136160" y="1305720"/>
            <a:ext cx="6423120" cy="4381560"/>
          </a:xfrm>
          <a:prstGeom prst="rect">
            <a:avLst/>
          </a:prstGeom>
          <a:ln>
            <a:noFill/>
          </a:ln>
        </p:spPr>
      </p:pic>
      <p:sp>
        <p:nvSpPr>
          <p:cNvPr id="255" name="CustomShape 6"/>
          <p:cNvSpPr/>
          <p:nvPr/>
        </p:nvSpPr>
        <p:spPr>
          <a:xfrm>
            <a:off x="221040" y="5193000"/>
            <a:ext cx="886932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L’importation des données est réalisée par année pour le budget principal et les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annexes.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576360" y="1449360"/>
            <a:ext cx="798984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Image 263" descr=""/>
          <p:cNvPicPr/>
          <p:nvPr/>
        </p:nvPicPr>
        <p:blipFill>
          <a:blip r:embed="rId1"/>
          <a:srcRect l="34410" t="0" r="0" b="34223"/>
          <a:stretch/>
        </p:blipFill>
        <p:spPr>
          <a:xfrm>
            <a:off x="1152000" y="1526760"/>
            <a:ext cx="7054560" cy="344052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199080" y="29664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INCLURE OU EXCLURE CERTAINS BUDGETS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87480" y="5495040"/>
            <a:ext cx="86918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5"/>
          <p:cNvSpPr/>
          <p:nvPr/>
        </p:nvSpPr>
        <p:spPr>
          <a:xfrm>
            <a:off x="576000" y="5117400"/>
            <a:ext cx="81183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</a:t>
            </a:r>
            <a:r>
              <a:rPr b="0" lang="fr-FR" sz="1800" spc="-1" strike="noStrike">
                <a:solidFill>
                  <a:srgbClr val="66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importés sont identifiés par nomenclature comptable M14-M4-etc.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 peut exclure le budget principal ou le (s) budget(s) annexe(s).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Clic droit sur le budget et sélectionner « Exclure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"/>
          <p:cNvSpPr/>
          <p:nvPr/>
        </p:nvSpPr>
        <p:spPr>
          <a:xfrm>
            <a:off x="7199640" y="2602440"/>
            <a:ext cx="1942560" cy="22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Plusieurs types de base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standard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catégorie de ligne de paye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année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tranche de N lignes…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 rot="5400000">
            <a:off x="-453960" y="5922720"/>
            <a:ext cx="139932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602280" y="332640"/>
            <a:ext cx="8062920" cy="61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DIALOGUE DES PARAMèTRES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Image 270" descr=""/>
          <p:cNvPicPr/>
          <p:nvPr/>
        </p:nvPicPr>
        <p:blipFill>
          <a:blip r:embed="rId1"/>
          <a:srcRect l="0" t="0" r="1449" b="0"/>
          <a:stretch/>
        </p:blipFill>
        <p:spPr>
          <a:xfrm>
            <a:off x="1440360" y="1484640"/>
            <a:ext cx="5686200" cy="3533040"/>
          </a:xfrm>
          <a:prstGeom prst="rect">
            <a:avLst/>
          </a:prstGeom>
          <a:ln>
            <a:noFill/>
          </a:ln>
        </p:spPr>
      </p:pic>
      <p:sp>
        <p:nvSpPr>
          <p:cNvPr id="267" name="CustomShape 5"/>
          <p:cNvSpPr/>
          <p:nvPr/>
        </p:nvSpPr>
        <p:spPr>
          <a:xfrm>
            <a:off x="3873240" y="2404080"/>
            <a:ext cx="2446560" cy="28656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6"/>
          <p:cNvSpPr/>
          <p:nvPr/>
        </p:nvSpPr>
        <p:spPr>
          <a:xfrm flipH="1" flipV="1">
            <a:off x="5794920" y="2662920"/>
            <a:ext cx="1330560" cy="45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7"/>
          <p:cNvSpPr/>
          <p:nvPr/>
        </p:nvSpPr>
        <p:spPr>
          <a:xfrm>
            <a:off x="1584000" y="5184000"/>
            <a:ext cx="3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8"/>
          <p:cNvSpPr/>
          <p:nvPr/>
        </p:nvSpPr>
        <p:spPr>
          <a:xfrm>
            <a:off x="936000" y="5256000"/>
            <a:ext cx="7054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cc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Rappel : sous tableur, on peut lire au plus 1 million de lignes.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9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"/>
          <p:cNvSpPr/>
          <p:nvPr/>
        </p:nvSpPr>
        <p:spPr>
          <a:xfrm>
            <a:off x="454320" y="1110600"/>
            <a:ext cx="8197560" cy="38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puis « Format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Pour lire la totalité des lignes de paie sous tableur dont le maximum s’établit au plus à 1 million de lignes, le paramètre « format » permet le tri des bases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standard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catégorie de ligne de paye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année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tranche de N lignes…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 rot="5400000">
            <a:off x="-453960" y="5922720"/>
            <a:ext cx="139932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602280" y="332640"/>
            <a:ext cx="8062920" cy="61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format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1584000" y="5184000"/>
            <a:ext cx="3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Picture 2" descr=""/>
          <p:cNvPicPr/>
          <p:nvPr/>
        </p:nvPicPr>
        <p:blipFill>
          <a:blip r:embed="rId1"/>
          <a:stretch/>
        </p:blipFill>
        <p:spPr>
          <a:xfrm>
            <a:off x="6300360" y="1008360"/>
            <a:ext cx="1360800" cy="1436760"/>
          </a:xfrm>
          <a:prstGeom prst="rect">
            <a:avLst/>
          </a:prstGeom>
          <a:ln>
            <a:noFill/>
          </a:ln>
        </p:spPr>
      </p:pic>
      <p:pic>
        <p:nvPicPr>
          <p:cNvPr id="278" name="Picture 3" descr=""/>
          <p:cNvPicPr/>
          <p:nvPr/>
        </p:nvPicPr>
        <p:blipFill>
          <a:blip r:embed="rId2"/>
          <a:stretch/>
        </p:blipFill>
        <p:spPr>
          <a:xfrm>
            <a:off x="5452920" y="1110600"/>
            <a:ext cx="608040" cy="731880"/>
          </a:xfrm>
          <a:prstGeom prst="rect">
            <a:avLst/>
          </a:prstGeom>
          <a:ln>
            <a:noFill/>
          </a:ln>
        </p:spPr>
      </p:pic>
      <p:pic>
        <p:nvPicPr>
          <p:cNvPr id="279" name="Picture 4" descr=""/>
          <p:cNvPicPr/>
          <p:nvPr/>
        </p:nvPicPr>
        <p:blipFill>
          <a:blip r:embed="rId3"/>
          <a:stretch/>
        </p:blipFill>
        <p:spPr>
          <a:xfrm>
            <a:off x="4068000" y="3414960"/>
            <a:ext cx="4837320" cy="2332080"/>
          </a:xfrm>
          <a:prstGeom prst="rect">
            <a:avLst/>
          </a:prstGeom>
          <a:ln>
            <a:noFill/>
          </a:ln>
        </p:spPr>
      </p:pic>
      <p:sp>
        <p:nvSpPr>
          <p:cNvPr id="280" name="CustomShape 6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511640" y="980640"/>
            <a:ext cx="626220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SOMMAIRE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43640" y="1412640"/>
            <a:ext cx="8495280" cy="39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 indent="-341280">
              <a:lnSpc>
                <a:spcPct val="100000"/>
              </a:lnSpc>
            </a:pPr>
            <a:r>
              <a:rPr b="1" lang="fr-FR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L’UTILISATION DE L’OUTIL POUR CONTROLER LA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L’extraction des données et la fiabilité des bases de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L’automatisation de tests réglementaires en cours de développement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autres aspects d’Altaïr en cours d’expérimentation : effectifs, pyramides des âges, rémunérations brutes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2"/>
          <p:cNvSpPr/>
          <p:nvPr/>
        </p:nvSpPr>
        <p:spPr>
          <a:xfrm>
            <a:off x="454320" y="1110600"/>
            <a:ext cx="8197560" cy="38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puis « Traitement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 rot="5400000">
            <a:off x="-453960" y="5922720"/>
            <a:ext cx="139932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602280" y="332640"/>
            <a:ext cx="8360640" cy="61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« paramètres de traitement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5"/>
          <p:cNvSpPr/>
          <p:nvPr/>
        </p:nvSpPr>
        <p:spPr>
          <a:xfrm>
            <a:off x="1584000" y="5184000"/>
            <a:ext cx="3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6" name="Picture 3" descr=""/>
          <p:cNvPicPr/>
          <p:nvPr/>
        </p:nvPicPr>
        <p:blipFill>
          <a:blip r:embed="rId1"/>
          <a:stretch/>
        </p:blipFill>
        <p:spPr>
          <a:xfrm>
            <a:off x="5452920" y="1110600"/>
            <a:ext cx="608040" cy="731880"/>
          </a:xfrm>
          <a:prstGeom prst="rect">
            <a:avLst/>
          </a:prstGeom>
          <a:ln>
            <a:noFill/>
          </a:ln>
        </p:spPr>
      </p:pic>
      <p:pic>
        <p:nvPicPr>
          <p:cNvPr id="287" name="Picture 2" descr=""/>
          <p:cNvPicPr/>
          <p:nvPr/>
        </p:nvPicPr>
        <p:blipFill>
          <a:blip r:embed="rId2"/>
          <a:stretch/>
        </p:blipFill>
        <p:spPr>
          <a:xfrm>
            <a:off x="1691640" y="2334960"/>
            <a:ext cx="5437440" cy="2874960"/>
          </a:xfrm>
          <a:prstGeom prst="rect">
            <a:avLst/>
          </a:prstGeom>
          <a:ln>
            <a:noFill/>
          </a:ln>
        </p:spPr>
      </p:pic>
      <p:pic>
        <p:nvPicPr>
          <p:cNvPr id="288" name="Picture 4" descr=""/>
          <p:cNvPicPr/>
          <p:nvPr/>
        </p:nvPicPr>
        <p:blipFill>
          <a:blip r:embed="rId3"/>
          <a:stretch/>
        </p:blipFill>
        <p:spPr>
          <a:xfrm>
            <a:off x="6516360" y="1133640"/>
            <a:ext cx="760680" cy="808200"/>
          </a:xfrm>
          <a:prstGeom prst="rect">
            <a:avLst/>
          </a:prstGeom>
          <a:ln>
            <a:noFill/>
          </a:ln>
        </p:spPr>
      </p:pic>
      <p:sp>
        <p:nvSpPr>
          <p:cNvPr id="289" name="CustomShape 6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"/>
          <p:cNvSpPr/>
          <p:nvPr/>
        </p:nvSpPr>
        <p:spPr>
          <a:xfrm>
            <a:off x="454320" y="1110600"/>
            <a:ext cx="8197560" cy="38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Et paramètre « Répertoires des applications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 rot="5400000">
            <a:off x="-453960" y="5922720"/>
            <a:ext cx="139932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602280" y="332640"/>
            <a:ext cx="8540280" cy="682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répertoire des applications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1584000" y="5184000"/>
            <a:ext cx="3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Picture 3" descr=""/>
          <p:cNvPicPr/>
          <p:nvPr/>
        </p:nvPicPr>
        <p:blipFill>
          <a:blip r:embed="rId1"/>
          <a:stretch/>
        </p:blipFill>
        <p:spPr>
          <a:xfrm>
            <a:off x="6171480" y="1101240"/>
            <a:ext cx="608040" cy="731880"/>
          </a:xfrm>
          <a:prstGeom prst="rect">
            <a:avLst/>
          </a:prstGeom>
          <a:ln>
            <a:noFill/>
          </a:ln>
        </p:spPr>
      </p:pic>
      <p:pic>
        <p:nvPicPr>
          <p:cNvPr id="296" name="Picture 2" descr=""/>
          <p:cNvPicPr/>
          <p:nvPr/>
        </p:nvPicPr>
        <p:blipFill>
          <a:blip r:embed="rId2"/>
          <a:stretch/>
        </p:blipFill>
        <p:spPr>
          <a:xfrm>
            <a:off x="6938640" y="1110600"/>
            <a:ext cx="808200" cy="722520"/>
          </a:xfrm>
          <a:prstGeom prst="rect">
            <a:avLst/>
          </a:prstGeom>
          <a:ln>
            <a:noFill/>
          </a:ln>
        </p:spPr>
      </p:pic>
      <p:pic>
        <p:nvPicPr>
          <p:cNvPr id="297" name="Picture 3" descr=""/>
          <p:cNvPicPr/>
          <p:nvPr/>
        </p:nvPicPr>
        <p:blipFill>
          <a:blip r:embed="rId3"/>
          <a:stretch/>
        </p:blipFill>
        <p:spPr>
          <a:xfrm>
            <a:off x="1694520" y="2169000"/>
            <a:ext cx="5208840" cy="3170520"/>
          </a:xfrm>
          <a:prstGeom prst="rect">
            <a:avLst/>
          </a:prstGeom>
          <a:ln>
            <a:noFill/>
          </a:ln>
        </p:spPr>
      </p:pic>
      <p:sp>
        <p:nvSpPr>
          <p:cNvPr id="298" name="CustomShape 6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70560" y="1845000"/>
            <a:ext cx="8913600" cy="30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3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4"/>
          <p:cNvSpPr/>
          <p:nvPr/>
        </p:nvSpPr>
        <p:spPr>
          <a:xfrm>
            <a:off x="70200" y="351720"/>
            <a:ext cx="9090360" cy="574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de la base de données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>
            <a:off x="179640" y="1845000"/>
            <a:ext cx="4258080" cy="320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l’icône « CSV » de la barre d’outils afin de produire la base de données.csv.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Une barre de progression s’affiche. Lorsque la barre se stabilise à 100%, la mention « Terminé » dans le dialogue indique la fin du traitement</a:t>
            </a:r>
            <a:r>
              <a:rPr b="0" lang="fr-FR" sz="20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Image 280" descr=""/>
          <p:cNvPicPr/>
          <p:nvPr/>
        </p:nvPicPr>
        <p:blipFill>
          <a:blip r:embed="rId1"/>
          <a:stretch/>
        </p:blipFill>
        <p:spPr>
          <a:xfrm>
            <a:off x="4703760" y="1368000"/>
            <a:ext cx="3790800" cy="4769280"/>
          </a:xfrm>
          <a:prstGeom prst="rect">
            <a:avLst/>
          </a:prstGeom>
          <a:ln>
            <a:noFill/>
          </a:ln>
        </p:spPr>
      </p:pic>
      <p:sp>
        <p:nvSpPr>
          <p:cNvPr id="305" name="Line 6"/>
          <p:cNvSpPr/>
          <p:nvPr/>
        </p:nvSpPr>
        <p:spPr>
          <a:xfrm flipV="1">
            <a:off x="4235400" y="1799640"/>
            <a:ext cx="3168000" cy="98064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7"/>
          <p:cNvSpPr/>
          <p:nvPr/>
        </p:nvSpPr>
        <p:spPr>
          <a:xfrm>
            <a:off x="7488000" y="1440000"/>
            <a:ext cx="286560" cy="358560"/>
          </a:xfrm>
          <a:prstGeom prst="ellipse">
            <a:avLst/>
          </a:prstGeom>
          <a:noFill/>
          <a:ln w="19080">
            <a:solidFill>
              <a:srgbClr val="ff00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Picture 2" descr=""/>
          <p:cNvPicPr/>
          <p:nvPr/>
        </p:nvPicPr>
        <p:blipFill>
          <a:blip r:embed="rId2"/>
          <a:stretch/>
        </p:blipFill>
        <p:spPr>
          <a:xfrm>
            <a:off x="3636000" y="2398680"/>
            <a:ext cx="598680" cy="104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03640" y="1052640"/>
            <a:ext cx="79898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"/>
          <p:cNvSpPr/>
          <p:nvPr/>
        </p:nvSpPr>
        <p:spPr>
          <a:xfrm>
            <a:off x="576360" y="1447560"/>
            <a:ext cx="7989840" cy="417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diapos suivantes présentent des diagnostics de conformité à l’annexe de la convention-cadre nationale de dématérialisation, qui spécifie le format à respecter pour les bulletins de paye dématérialisés.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écarts à la norme représentent environ 10 % des contrôles.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localisation dans de ces défauts dans le fichier de paye est une innovation par rapport à Xemelios.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Certains problèmes peuvent parfois être corrigés grâce à des fonctionnalités de correction (icône Nettoyer).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Au-delà d’un certain seuil, conséquences évidentes pour l’examen de gestion (fiabilité du compte 64) et/ou la procédure juridictionnelle.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4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5"/>
          <p:cNvSpPr/>
          <p:nvPr/>
        </p:nvSpPr>
        <p:spPr>
          <a:xfrm>
            <a:off x="125640" y="332640"/>
            <a:ext cx="8891280" cy="80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DE FIABILITé DE LA PAIE ET CORRECTIONS AUTOMATISEES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1710000" y="2836440"/>
            <a:ext cx="466560" cy="17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"/>
          <p:cNvSpPr/>
          <p:nvPr/>
        </p:nvSpPr>
        <p:spPr>
          <a:xfrm>
            <a:off x="137520" y="27504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1 : absence IRRéGULIèRE de ligne de paye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5" name="Image 2" descr=""/>
          <p:cNvPicPr/>
          <p:nvPr/>
        </p:nvPicPr>
        <p:blipFill>
          <a:blip r:embed="rId1"/>
          <a:srcRect l="0" t="0" r="12634" b="0"/>
          <a:stretch/>
        </p:blipFill>
        <p:spPr>
          <a:xfrm>
            <a:off x="137520" y="1045080"/>
            <a:ext cx="8802720" cy="566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"/>
          <p:cNvSpPr/>
          <p:nvPr/>
        </p:nvSpPr>
        <p:spPr>
          <a:xfrm>
            <a:off x="457200" y="322560"/>
            <a:ext cx="8228520" cy="614880"/>
          </a:xfrm>
          <a:prstGeom prst="rect">
            <a:avLst/>
          </a:prstGeom>
          <a:solidFill>
            <a:srgbClr val="dce6f2"/>
          </a:solidFill>
          <a:ln>
            <a:solidFill>
              <a:srgbClr val="4f81bd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2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2 : absence RéGULIèRE de ligne de paye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8" name="Image 5" descr=""/>
          <p:cNvPicPr/>
          <p:nvPr/>
        </p:nvPicPr>
        <p:blipFill>
          <a:blip r:embed="rId1"/>
          <a:srcRect l="1012" t="514" r="4606" b="-514"/>
          <a:stretch/>
        </p:blipFill>
        <p:spPr>
          <a:xfrm>
            <a:off x="119880" y="1233360"/>
            <a:ext cx="8930520" cy="532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655200" y="335520"/>
            <a:ext cx="7943040" cy="609840"/>
          </a:xfrm>
          <a:prstGeom prst="rect">
            <a:avLst/>
          </a:prstGeom>
          <a:solidFill>
            <a:srgbClr val="dce6f2"/>
          </a:solidFill>
          <a:ln>
            <a:solidFill>
              <a:srgbClr val="4f81bd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3 : absence ANORMALE DE BALISE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0" name="Image 5" descr=""/>
          <p:cNvPicPr/>
          <p:nvPr/>
        </p:nvPicPr>
        <p:blipFill>
          <a:blip r:embed="rId1"/>
          <a:srcRect l="0" t="0" r="14207" b="0"/>
          <a:stretch/>
        </p:blipFill>
        <p:spPr>
          <a:xfrm>
            <a:off x="205560" y="1060560"/>
            <a:ext cx="8841960" cy="579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32000" y="144000"/>
            <a:ext cx="8228520" cy="656280"/>
          </a:xfrm>
          <a:prstGeom prst="rect">
            <a:avLst/>
          </a:prstGeom>
          <a:solidFill>
            <a:srgbClr val="dce6f2"/>
          </a:solidFill>
          <a:ln>
            <a:solidFill>
              <a:srgbClr val="4f81bd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4 :  AGENT NON IDENTIFIé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rcRect l="0" t="0" r="38537" b="0"/>
          <a:stretch/>
        </p:blipFill>
        <p:spPr>
          <a:xfrm>
            <a:off x="907920" y="800640"/>
            <a:ext cx="6867720" cy="602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 4" descr=""/>
          <p:cNvPicPr/>
          <p:nvPr/>
        </p:nvPicPr>
        <p:blipFill>
          <a:blip r:embed="rId1"/>
          <a:srcRect l="0" t="0" r="7909" b="0"/>
          <a:stretch/>
        </p:blipFill>
        <p:spPr>
          <a:xfrm>
            <a:off x="101160" y="1050120"/>
            <a:ext cx="8940960" cy="546084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457200" y="274320"/>
            <a:ext cx="8228520" cy="656280"/>
          </a:xfrm>
          <a:prstGeom prst="rect">
            <a:avLst/>
          </a:prstGeom>
          <a:solidFill>
            <a:srgbClr val="dce6f2"/>
          </a:solidFill>
          <a:ln>
            <a:solidFill>
              <a:srgbClr val="4f81bd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5 : CARACTèRE ILLICITE – à NETTOYER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 3" descr=""/>
          <p:cNvPicPr/>
          <p:nvPr/>
        </p:nvPicPr>
        <p:blipFill>
          <a:blip r:embed="rId1"/>
          <a:srcRect l="0" t="0" r="17785" b="0"/>
          <a:stretch/>
        </p:blipFill>
        <p:spPr>
          <a:xfrm>
            <a:off x="216000" y="997560"/>
            <a:ext cx="8565480" cy="585972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457200" y="274320"/>
            <a:ext cx="8228520" cy="656280"/>
          </a:xfrm>
          <a:prstGeom prst="rect">
            <a:avLst/>
          </a:prstGeom>
          <a:solidFill>
            <a:srgbClr val="dce6f2"/>
          </a:solidFill>
          <a:ln>
            <a:solidFill>
              <a:srgbClr val="4f81bd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6 :  SAUTS DE LIGNE - NETTOYAGE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20960" y="1953000"/>
            <a:ext cx="8603280" cy="37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4"/>
          <p:cNvSpPr/>
          <p:nvPr/>
        </p:nvSpPr>
        <p:spPr>
          <a:xfrm>
            <a:off x="107280" y="36000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l’installation et le lancement de l’APPLICATION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576360" y="1449360"/>
            <a:ext cx="7989840" cy="40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Image 199" descr=""/>
          <p:cNvPicPr/>
          <p:nvPr/>
        </p:nvPicPr>
        <p:blipFill>
          <a:blip r:embed="rId1"/>
          <a:stretch/>
        </p:blipFill>
        <p:spPr>
          <a:xfrm>
            <a:off x="504000" y="1404720"/>
            <a:ext cx="6573960" cy="348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57200" y="274320"/>
            <a:ext cx="8228520" cy="656280"/>
          </a:xfrm>
          <a:prstGeom prst="rect">
            <a:avLst/>
          </a:prstGeom>
          <a:solidFill>
            <a:srgbClr val="dce6f2"/>
          </a:solidFill>
          <a:ln>
            <a:solidFill>
              <a:srgbClr val="4f81bd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AUTRES ANOMALIES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1080000" y="1440000"/>
            <a:ext cx="7055640" cy="49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●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Pas d’information sur le Budget ou sur l’Etablissement (optionnel)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●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Fichiers corrompus : une partie seulement est lisible. Solution : les nettoyer à la main en respectant les balises.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●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Discordances entre bulletins dématérialisés et bulletins papier.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Sur la base de quelle pièce justificative le comptable a-t-il payé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Quelles pièces justificatives ont été déposées au greffe avec les  comptes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Line 3"/>
          <p:cNvSpPr/>
          <p:nvPr/>
        </p:nvSpPr>
        <p:spPr>
          <a:xfrm>
            <a:off x="504000" y="3492000"/>
            <a:ext cx="360" cy="147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4"/>
          <p:cNvSpPr/>
          <p:nvPr/>
        </p:nvSpPr>
        <p:spPr>
          <a:xfrm flipH="1">
            <a:off x="792000" y="2772000"/>
            <a:ext cx="288000" cy="36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Line 5"/>
          <p:cNvSpPr/>
          <p:nvPr/>
        </p:nvSpPr>
        <p:spPr>
          <a:xfrm>
            <a:off x="792000" y="2772000"/>
            <a:ext cx="360" cy="129600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6"/>
          <p:cNvSpPr/>
          <p:nvPr/>
        </p:nvSpPr>
        <p:spPr>
          <a:xfrm>
            <a:off x="792000" y="4068000"/>
            <a:ext cx="288000" cy="36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7"/>
          <p:cNvSpPr/>
          <p:nvPr/>
        </p:nvSpPr>
        <p:spPr>
          <a:xfrm>
            <a:off x="504000" y="3492000"/>
            <a:ext cx="288000" cy="360"/>
          </a:xfrm>
          <a:prstGeom prst="line">
            <a:avLst/>
          </a:prstGeom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8"/>
          <p:cNvSpPr/>
          <p:nvPr/>
        </p:nvSpPr>
        <p:spPr>
          <a:xfrm>
            <a:off x="504000" y="4968000"/>
            <a:ext cx="468000" cy="36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9"/>
          <p:cNvSpPr/>
          <p:nvPr/>
        </p:nvSpPr>
        <p:spPr>
          <a:xfrm>
            <a:off x="8434440" y="6307920"/>
            <a:ext cx="180360" cy="20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120960" y="1953000"/>
            <a:ext cx="8603280" cy="37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3"/>
          <p:cNvSpPr/>
          <p:nvPr/>
        </p:nvSpPr>
        <p:spPr>
          <a:xfrm>
            <a:off x="199080" y="36000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de la base de données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199080" y="1269000"/>
            <a:ext cx="8863200" cy="13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Deux bases CSV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des bulletins de paie (fichier léger)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des lignes de paie fusionnées aux bulletins de paie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Image 295" descr=""/>
          <p:cNvPicPr/>
          <p:nvPr/>
        </p:nvPicPr>
        <p:blipFill>
          <a:blip r:embed="rId1"/>
          <a:srcRect l="27467" t="0" r="0" b="0"/>
          <a:stretch/>
        </p:blipFill>
        <p:spPr>
          <a:xfrm>
            <a:off x="432000" y="2880000"/>
            <a:ext cx="5542560" cy="3236400"/>
          </a:xfrm>
          <a:prstGeom prst="rect">
            <a:avLst/>
          </a:prstGeom>
          <a:ln>
            <a:noFill/>
          </a:ln>
        </p:spPr>
      </p:pic>
      <p:sp>
        <p:nvSpPr>
          <p:cNvPr id="341" name="CustomShape 5"/>
          <p:cNvSpPr/>
          <p:nvPr/>
        </p:nvSpPr>
        <p:spPr>
          <a:xfrm rot="21518400">
            <a:off x="4508280" y="3057480"/>
            <a:ext cx="646560" cy="502560"/>
          </a:xfrm>
          <a:prstGeom prst="ellipse">
            <a:avLst/>
          </a:prstGeom>
          <a:noFill/>
          <a:ln w="29160">
            <a:solidFill>
              <a:srgbClr val="ff00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6"/>
          <p:cNvSpPr/>
          <p:nvPr/>
        </p:nvSpPr>
        <p:spPr>
          <a:xfrm>
            <a:off x="6480000" y="3672000"/>
            <a:ext cx="2519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Accès aux bases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Line 7"/>
          <p:cNvSpPr/>
          <p:nvPr/>
        </p:nvSpPr>
        <p:spPr>
          <a:xfrm flipH="1" flipV="1">
            <a:off x="4968000" y="3528000"/>
            <a:ext cx="1368000" cy="36000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 297" descr=""/>
          <p:cNvPicPr/>
          <p:nvPr/>
        </p:nvPicPr>
        <p:blipFill>
          <a:blip r:embed="rId1"/>
          <a:stretch/>
        </p:blipFill>
        <p:spPr>
          <a:xfrm>
            <a:off x="1131120" y="1170720"/>
            <a:ext cx="6850080" cy="1186200"/>
          </a:xfrm>
          <a:prstGeom prst="rect">
            <a:avLst/>
          </a:prstGeom>
          <a:ln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199080" y="36000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ACCès aux bases de donnees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1475640" y="3213000"/>
            <a:ext cx="6622560" cy="19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 bases CSV sont lisibles sous Excel (Poste PC) ou Calc (poste dédié Linux).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Elles sont directement générées sur la clé USB3.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Recopier les bases de données de la clé USB3 sur votre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Image 300" descr=""/>
          <p:cNvPicPr/>
          <p:nvPr/>
        </p:nvPicPr>
        <p:blipFill>
          <a:blip r:embed="rId1"/>
          <a:srcRect l="0" t="0" r="69423" b="0"/>
          <a:stretch/>
        </p:blipFill>
        <p:spPr>
          <a:xfrm>
            <a:off x="199080" y="1124640"/>
            <a:ext cx="8691840" cy="3671280"/>
          </a:xfrm>
          <a:prstGeom prst="rect">
            <a:avLst/>
          </a:prstGeom>
          <a:ln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199080" y="36000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EXEMPLE DE VISUALISATION CALC sous LINUX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ou EXCEL sous WINDOWS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99080" y="4176000"/>
            <a:ext cx="8691840" cy="19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traitement (TCD…) est réalisé sur les postes PC Windows (Excel).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251640" y="1124640"/>
            <a:ext cx="8227800" cy="46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Altaïr crée deux bases en .csv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l’ensemble des bulletins de paie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l’ensemble des lignes de paie et des bulletins de paie dans un même fichier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Ces deux bases peuvent donner des tableaux croisés dynamiques sur Excel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Évite de passer par l’importation puis l’exportation des données à partir de Xemelios.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"/>
          <p:cNvSpPr/>
          <p:nvPr/>
        </p:nvSpPr>
        <p:spPr>
          <a:xfrm rot="5400000">
            <a:off x="-476280" y="6010920"/>
            <a:ext cx="13269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608760" y="303840"/>
            <a:ext cx="8062920" cy="61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Création des bases de données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223920" y="2853000"/>
            <a:ext cx="286920" cy="1429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6"/>
          <p:cNvSpPr/>
          <p:nvPr/>
        </p:nvSpPr>
        <p:spPr>
          <a:xfrm>
            <a:off x="248760" y="3400200"/>
            <a:ext cx="286920" cy="1429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235080" y="1376640"/>
            <a:ext cx="8449920" cy="49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3"/>
          <p:cNvSpPr/>
          <p:nvPr/>
        </p:nvSpPr>
        <p:spPr>
          <a:xfrm>
            <a:off x="344160" y="116640"/>
            <a:ext cx="8690400" cy="34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L’UTILISATION DE TABLEAUX CROISES DYNAMIQUES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Picture 3" descr=""/>
          <p:cNvPicPr/>
          <p:nvPr/>
        </p:nvPicPr>
        <p:blipFill>
          <a:blip r:embed="rId1"/>
          <a:stretch/>
        </p:blipFill>
        <p:spPr>
          <a:xfrm>
            <a:off x="215640" y="447120"/>
            <a:ext cx="4735440" cy="6184440"/>
          </a:xfrm>
          <a:prstGeom prst="rect">
            <a:avLst/>
          </a:prstGeom>
          <a:ln>
            <a:noFill/>
          </a:ln>
        </p:spPr>
      </p:pic>
      <p:pic>
        <p:nvPicPr>
          <p:cNvPr id="361" name="Picture 4" descr=""/>
          <p:cNvPicPr/>
          <p:nvPr/>
        </p:nvPicPr>
        <p:blipFill>
          <a:blip r:embed="rId2"/>
          <a:stretch/>
        </p:blipFill>
        <p:spPr>
          <a:xfrm>
            <a:off x="4952880" y="462960"/>
            <a:ext cx="4082040" cy="6455520"/>
          </a:xfrm>
          <a:prstGeom prst="rect">
            <a:avLst/>
          </a:prstGeom>
          <a:ln>
            <a:noFill/>
          </a:ln>
        </p:spPr>
      </p:pic>
      <p:sp>
        <p:nvSpPr>
          <p:cNvPr id="362" name="CustomShape 4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120960" y="1953000"/>
            <a:ext cx="8603640" cy="37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4"/>
          <p:cNvSpPr/>
          <p:nvPr/>
        </p:nvSpPr>
        <p:spPr>
          <a:xfrm>
            <a:off x="200880" y="26064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5"/>
          <p:cNvSpPr/>
          <p:nvPr/>
        </p:nvSpPr>
        <p:spPr>
          <a:xfrm>
            <a:off x="536760" y="1052640"/>
            <a:ext cx="7990200" cy="46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 « R-Studio » en cliquant sur l’icône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8" name="Picture 2" descr=""/>
          <p:cNvPicPr/>
          <p:nvPr/>
        </p:nvPicPr>
        <p:blipFill>
          <a:blip r:embed="rId1"/>
          <a:stretch/>
        </p:blipFill>
        <p:spPr>
          <a:xfrm>
            <a:off x="683640" y="1556640"/>
            <a:ext cx="8406720" cy="5549040"/>
          </a:xfrm>
          <a:prstGeom prst="rect">
            <a:avLst/>
          </a:prstGeom>
          <a:ln>
            <a:noFill/>
          </a:ln>
        </p:spPr>
      </p:pic>
      <p:sp>
        <p:nvSpPr>
          <p:cNvPr id="369" name="CustomShape 6"/>
          <p:cNvSpPr/>
          <p:nvPr/>
        </p:nvSpPr>
        <p:spPr>
          <a:xfrm>
            <a:off x="5004000" y="1340640"/>
            <a:ext cx="1942920" cy="97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c7f86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120960" y="1953000"/>
            <a:ext cx="8603640" cy="37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"/>
          <p:cNvSpPr/>
          <p:nvPr/>
        </p:nvSpPr>
        <p:spPr>
          <a:xfrm>
            <a:off x="278280" y="29304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 –suite-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5"/>
          <p:cNvSpPr/>
          <p:nvPr/>
        </p:nvSpPr>
        <p:spPr>
          <a:xfrm>
            <a:off x="575640" y="944640"/>
            <a:ext cx="7990200" cy="46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Cliquer sur  Source pour le traitement des données</a:t>
            </a: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5" name="Picture 2" descr=""/>
          <p:cNvPicPr/>
          <p:nvPr/>
        </p:nvPicPr>
        <p:blipFill>
          <a:blip r:embed="rId1"/>
          <a:srcRect l="22835" t="10194" r="23754" b="32003"/>
          <a:stretch/>
        </p:blipFill>
        <p:spPr>
          <a:xfrm>
            <a:off x="972360" y="1628640"/>
            <a:ext cx="6900840" cy="4200120"/>
          </a:xfrm>
          <a:prstGeom prst="rect">
            <a:avLst/>
          </a:prstGeom>
          <a:ln>
            <a:noFill/>
          </a:ln>
        </p:spPr>
      </p:pic>
      <p:sp>
        <p:nvSpPr>
          <p:cNvPr id="376" name="CustomShape 6"/>
          <p:cNvSpPr/>
          <p:nvPr/>
        </p:nvSpPr>
        <p:spPr>
          <a:xfrm>
            <a:off x="2051640" y="1268640"/>
            <a:ext cx="2087280" cy="107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20960" y="1953000"/>
            <a:ext cx="8603640" cy="37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"/>
          <p:cNvSpPr/>
          <p:nvPr/>
        </p:nvSpPr>
        <p:spPr>
          <a:xfrm>
            <a:off x="199080" y="332640"/>
            <a:ext cx="85838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5"/>
          <p:cNvSpPr/>
          <p:nvPr/>
        </p:nvSpPr>
        <p:spPr>
          <a:xfrm>
            <a:off x="611640" y="1052640"/>
            <a:ext cx="7990200" cy="46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 rapport Altaïr est créé aux formats .pdf, .docx ou .odt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Picture 2" descr=""/>
          <p:cNvPicPr/>
          <p:nvPr/>
        </p:nvPicPr>
        <p:blipFill>
          <a:blip r:embed="rId1"/>
          <a:stretch/>
        </p:blipFill>
        <p:spPr>
          <a:xfrm>
            <a:off x="536040" y="1383120"/>
            <a:ext cx="7500960" cy="547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Espace réservé du contenu 10" descr=""/>
          <p:cNvPicPr/>
          <p:nvPr/>
        </p:nvPicPr>
        <p:blipFill>
          <a:blip r:embed="rId1"/>
          <a:stretch/>
        </p:blipFill>
        <p:spPr>
          <a:xfrm>
            <a:off x="780120" y="1582560"/>
            <a:ext cx="7632720" cy="414900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797400" y="2351520"/>
            <a:ext cx="1067760" cy="5990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85" name="CustomShape 2"/>
          <p:cNvSpPr/>
          <p:nvPr/>
        </p:nvSpPr>
        <p:spPr>
          <a:xfrm flipV="1">
            <a:off x="2144880" y="2257560"/>
            <a:ext cx="481680" cy="1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b05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3984840" y="1628640"/>
            <a:ext cx="214560" cy="3265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5"/>
          <p:cNvSpPr/>
          <p:nvPr/>
        </p:nvSpPr>
        <p:spPr>
          <a:xfrm flipH="1" flipV="1">
            <a:off x="3785760" y="1896480"/>
            <a:ext cx="2395440" cy="117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>
            <a:off x="611640" y="5733360"/>
            <a:ext cx="7812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automatique d’un onglet par année et contrôle d’exhaustivité des bases annuelles.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7"/>
          <p:cNvSpPr/>
          <p:nvPr/>
        </p:nvSpPr>
        <p:spPr>
          <a:xfrm>
            <a:off x="6223680" y="1335600"/>
            <a:ext cx="2230920" cy="912240"/>
          </a:xfrm>
          <a:prstGeom prst="rect">
            <a:avLst/>
          </a:prstGeom>
          <a:solidFill>
            <a:srgbClr val="ffffff"/>
          </a:solidFill>
          <a:ln w="158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Transformation des données en bases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8"/>
          <p:cNvSpPr/>
          <p:nvPr/>
        </p:nvSpPr>
        <p:spPr>
          <a:xfrm>
            <a:off x="3708000" y="1633320"/>
            <a:ext cx="236520" cy="3265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9"/>
          <p:cNvSpPr/>
          <p:nvPr/>
        </p:nvSpPr>
        <p:spPr>
          <a:xfrm flipH="1">
            <a:off x="4167720" y="1591560"/>
            <a:ext cx="2011680" cy="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10"/>
          <p:cNvSpPr/>
          <p:nvPr/>
        </p:nvSpPr>
        <p:spPr>
          <a:xfrm>
            <a:off x="6223680" y="2486880"/>
            <a:ext cx="2230920" cy="912240"/>
          </a:xfrm>
          <a:prstGeom prst="rect">
            <a:avLst/>
          </a:prstGeom>
          <a:solidFill>
            <a:srgbClr val="ffffff"/>
          </a:solidFill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d’un rapport d’analyse MS-Word ou PDF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11"/>
          <p:cNvSpPr/>
          <p:nvPr/>
        </p:nvSpPr>
        <p:spPr>
          <a:xfrm>
            <a:off x="1835640" y="2287440"/>
            <a:ext cx="286560" cy="249120"/>
          </a:xfrm>
          <a:prstGeom prst="ellipse">
            <a:avLst/>
          </a:prstGeom>
          <a:noFill/>
          <a:ln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5076000" y="4070880"/>
            <a:ext cx="2950920" cy="637920"/>
          </a:xfrm>
          <a:prstGeom prst="rect">
            <a:avLst/>
          </a:prstGeom>
          <a:noFill/>
          <a:ln w="2556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Diagnostic de conformité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aux normes CND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13"/>
          <p:cNvSpPr/>
          <p:nvPr/>
        </p:nvSpPr>
        <p:spPr>
          <a:xfrm rot="5400000">
            <a:off x="-454320" y="5922720"/>
            <a:ext cx="139968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14"/>
          <p:cNvSpPr/>
          <p:nvPr/>
        </p:nvSpPr>
        <p:spPr>
          <a:xfrm>
            <a:off x="602280" y="332640"/>
            <a:ext cx="8063280" cy="610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RéSUMé : fonctionnalités interface graphique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235080" y="1160640"/>
            <a:ext cx="8403480" cy="47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 fenêtre principale de l’outil Altaïr comprend 5 menus déroulants : Fichier, éditer, lancer, configurer et aide.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 algn="just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Fichier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création en mode projet, enregistrement, exportation et archivage du rapport Altaïr.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Editer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de modifier l’apparence de l’interface avec plus ou moins dé détails explicites.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Lancer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le lancement de l’analyse des données et l’exécution de cette analyse.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Configurer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configuration technique des données.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Aide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la fonction « aide » est en cours de développement.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"/>
          <p:cNvSpPr/>
          <p:nvPr/>
        </p:nvSpPr>
        <p:spPr>
          <a:xfrm rot="5400000">
            <a:off x="-531000" y="5922720"/>
            <a:ext cx="1399320" cy="2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235080" y="29664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LES FONCTIONNALITES de l’APPLICATION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Espace réservé du contenu 3" descr=""/>
          <p:cNvPicPr/>
          <p:nvPr/>
        </p:nvPicPr>
        <p:blipFill>
          <a:blip r:embed="rId1"/>
          <a:srcRect l="28988" t="4618" r="33908" b="0"/>
          <a:stretch/>
        </p:blipFill>
        <p:spPr>
          <a:xfrm>
            <a:off x="2808000" y="1193400"/>
            <a:ext cx="3085560" cy="4462920"/>
          </a:xfrm>
          <a:prstGeom prst="rect">
            <a:avLst/>
          </a:prstGeom>
          <a:ln>
            <a:noFill/>
          </a:ln>
        </p:spPr>
      </p:pic>
      <p:sp>
        <p:nvSpPr>
          <p:cNvPr id="399" name="CustomShape 1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"/>
          <p:cNvSpPr/>
          <p:nvPr/>
        </p:nvSpPr>
        <p:spPr>
          <a:xfrm>
            <a:off x="6022800" y="1989000"/>
            <a:ext cx="2878920" cy="173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champs des Bulletins de paye (Service, Heures, Statut…) et des Lignes de paye (Montant, Libellé…)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sont joints dans un même 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 rot="5400000">
            <a:off x="-454320" y="5922720"/>
            <a:ext cx="139968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4"/>
          <p:cNvSpPr/>
          <p:nvPr/>
        </p:nvSpPr>
        <p:spPr>
          <a:xfrm>
            <a:off x="602280" y="332640"/>
            <a:ext cx="8063280" cy="610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Base de paye FUSIONNéE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Espace réservé du contenu 3" descr=""/>
          <p:cNvPicPr/>
          <p:nvPr/>
        </p:nvPicPr>
        <p:blipFill>
          <a:blip r:embed="rId1"/>
          <a:srcRect l="3095" t="3602" r="3731" b="0"/>
          <a:stretch/>
        </p:blipFill>
        <p:spPr>
          <a:xfrm>
            <a:off x="433800" y="1268640"/>
            <a:ext cx="8407080" cy="4892040"/>
          </a:xfrm>
          <a:prstGeom prst="rect">
            <a:avLst/>
          </a:prstGeom>
          <a:ln>
            <a:noFill/>
          </a:ln>
        </p:spPr>
      </p:pic>
      <p:sp>
        <p:nvSpPr>
          <p:cNvPr id="404" name="CustomShape 1"/>
          <p:cNvSpPr/>
          <p:nvPr/>
        </p:nvSpPr>
        <p:spPr>
          <a:xfrm>
            <a:off x="771120" y="5445360"/>
            <a:ext cx="1510560" cy="43056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2"/>
          <p:cNvSpPr/>
          <p:nvPr/>
        </p:nvSpPr>
        <p:spPr>
          <a:xfrm flipV="1">
            <a:off x="2283480" y="3211560"/>
            <a:ext cx="2863080" cy="223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4"/>
          <p:cNvSpPr/>
          <p:nvPr/>
        </p:nvSpPr>
        <p:spPr>
          <a:xfrm rot="5400000">
            <a:off x="-579600" y="5922720"/>
            <a:ext cx="139968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5"/>
          <p:cNvSpPr/>
          <p:nvPr/>
        </p:nvSpPr>
        <p:spPr>
          <a:xfrm>
            <a:off x="602280" y="332640"/>
            <a:ext cx="8063280" cy="610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RAPPORT D’ANALYSE DES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Espace réservé du contenu 3" descr=""/>
          <p:cNvPicPr/>
          <p:nvPr/>
        </p:nvPicPr>
        <p:blipFill>
          <a:blip r:embed="rId1"/>
          <a:srcRect l="2805" t="3744" r="2013" b="0"/>
          <a:stretch/>
        </p:blipFill>
        <p:spPr>
          <a:xfrm>
            <a:off x="412560" y="1321200"/>
            <a:ext cx="8631360" cy="4909320"/>
          </a:xfrm>
          <a:prstGeom prst="rect">
            <a:avLst/>
          </a:prstGeom>
          <a:ln>
            <a:noFill/>
          </a:ln>
        </p:spPr>
      </p:pic>
      <p:sp>
        <p:nvSpPr>
          <p:cNvPr id="410" name="CustomShape 1"/>
          <p:cNvSpPr/>
          <p:nvPr/>
        </p:nvSpPr>
        <p:spPr>
          <a:xfrm flipV="1">
            <a:off x="3348000" y="2599560"/>
            <a:ext cx="2302920" cy="25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2"/>
          <p:cNvSpPr/>
          <p:nvPr/>
        </p:nvSpPr>
        <p:spPr>
          <a:xfrm flipV="1">
            <a:off x="3348000" y="2725560"/>
            <a:ext cx="286560" cy="12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4"/>
          <p:cNvSpPr/>
          <p:nvPr/>
        </p:nvSpPr>
        <p:spPr>
          <a:xfrm rot="5400000">
            <a:off x="-531360" y="5922720"/>
            <a:ext cx="139968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5"/>
          <p:cNvSpPr/>
          <p:nvPr/>
        </p:nvSpPr>
        <p:spPr>
          <a:xfrm>
            <a:off x="608760" y="303840"/>
            <a:ext cx="8063280" cy="610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Test statutaires et règlementaires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"/>
          <p:cNvSpPr/>
          <p:nvPr/>
        </p:nvSpPr>
        <p:spPr>
          <a:xfrm>
            <a:off x="0" y="20880"/>
            <a:ext cx="914256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2" descr=""/>
          <p:cNvPicPr/>
          <p:nvPr/>
        </p:nvPicPr>
        <p:blipFill>
          <a:blip r:embed="rId1"/>
          <a:srcRect l="0" t="0" r="2986" b="41171"/>
          <a:stretch/>
        </p:blipFill>
        <p:spPr>
          <a:xfrm>
            <a:off x="0" y="668520"/>
            <a:ext cx="9105840" cy="4038480"/>
          </a:xfrm>
          <a:prstGeom prst="rect">
            <a:avLst/>
          </a:prstGeom>
          <a:ln>
            <a:noFill/>
          </a:ln>
        </p:spPr>
      </p:pic>
      <p:sp>
        <p:nvSpPr>
          <p:cNvPr id="142" name="CustomShape 4"/>
          <p:cNvSpPr/>
          <p:nvPr/>
        </p:nvSpPr>
        <p:spPr>
          <a:xfrm>
            <a:off x="46800" y="4586760"/>
            <a:ext cx="910584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fichier » permet de gérer l’exécution du rapport Altaïr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Créer un nouveau projet et ouvrir le projet du rapport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Enregistrer et exporter le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Fermer le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179640" y="383760"/>
            <a:ext cx="914256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179640" y="5398560"/>
            <a:ext cx="91058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 défaut, la barre d’outils du menu « fichier » s’affiche.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Image 7" descr=""/>
          <p:cNvPicPr/>
          <p:nvPr/>
        </p:nvPicPr>
        <p:blipFill>
          <a:blip r:embed="rId1"/>
          <a:srcRect l="0" t="0" r="0" b="69525"/>
          <a:stretch/>
        </p:blipFill>
        <p:spPr>
          <a:xfrm>
            <a:off x="179640" y="1017720"/>
            <a:ext cx="7642080" cy="985320"/>
          </a:xfrm>
          <a:prstGeom prst="rect">
            <a:avLst/>
          </a:prstGeom>
          <a:ln>
            <a:noFill/>
          </a:ln>
        </p:spPr>
      </p:pic>
      <p:sp>
        <p:nvSpPr>
          <p:cNvPr id="148" name="CustomShape 5"/>
          <p:cNvSpPr/>
          <p:nvPr/>
        </p:nvSpPr>
        <p:spPr>
          <a:xfrm>
            <a:off x="323640" y="1524600"/>
            <a:ext cx="360" cy="89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"/>
          <p:cNvSpPr/>
          <p:nvPr/>
        </p:nvSpPr>
        <p:spPr>
          <a:xfrm>
            <a:off x="755640" y="1677240"/>
            <a:ext cx="360" cy="10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7"/>
          <p:cNvSpPr/>
          <p:nvPr/>
        </p:nvSpPr>
        <p:spPr>
          <a:xfrm>
            <a:off x="1259640" y="1744920"/>
            <a:ext cx="360" cy="125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8"/>
          <p:cNvSpPr/>
          <p:nvPr/>
        </p:nvSpPr>
        <p:spPr>
          <a:xfrm>
            <a:off x="1619640" y="1653120"/>
            <a:ext cx="360" cy="153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9"/>
          <p:cNvSpPr/>
          <p:nvPr/>
        </p:nvSpPr>
        <p:spPr>
          <a:xfrm>
            <a:off x="1907640" y="1653120"/>
            <a:ext cx="360" cy="199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0"/>
          <p:cNvSpPr/>
          <p:nvPr/>
        </p:nvSpPr>
        <p:spPr>
          <a:xfrm>
            <a:off x="2339640" y="1677240"/>
            <a:ext cx="360" cy="247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1"/>
          <p:cNvSpPr/>
          <p:nvPr/>
        </p:nvSpPr>
        <p:spPr>
          <a:xfrm>
            <a:off x="2771640" y="1677240"/>
            <a:ext cx="360" cy="268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2"/>
          <p:cNvSpPr/>
          <p:nvPr/>
        </p:nvSpPr>
        <p:spPr>
          <a:xfrm>
            <a:off x="3204000" y="1744920"/>
            <a:ext cx="360" cy="297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3"/>
          <p:cNvSpPr/>
          <p:nvPr/>
        </p:nvSpPr>
        <p:spPr>
          <a:xfrm>
            <a:off x="3710880" y="1701360"/>
            <a:ext cx="360" cy="323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4"/>
          <p:cNvSpPr/>
          <p:nvPr/>
        </p:nvSpPr>
        <p:spPr>
          <a:xfrm>
            <a:off x="4140000" y="1661040"/>
            <a:ext cx="360" cy="89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5"/>
          <p:cNvSpPr/>
          <p:nvPr/>
        </p:nvSpPr>
        <p:spPr>
          <a:xfrm flipH="1">
            <a:off x="4570560" y="1611720"/>
            <a:ext cx="9360" cy="138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6"/>
          <p:cNvSpPr/>
          <p:nvPr/>
        </p:nvSpPr>
        <p:spPr>
          <a:xfrm>
            <a:off x="4912200" y="1677240"/>
            <a:ext cx="360" cy="168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17"/>
          <p:cNvSpPr/>
          <p:nvPr/>
        </p:nvSpPr>
        <p:spPr>
          <a:xfrm>
            <a:off x="5364000" y="1677600"/>
            <a:ext cx="360" cy="89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8"/>
          <p:cNvSpPr/>
          <p:nvPr/>
        </p:nvSpPr>
        <p:spPr>
          <a:xfrm>
            <a:off x="5857920" y="1653120"/>
            <a:ext cx="360" cy="189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19"/>
          <p:cNvSpPr/>
          <p:nvPr/>
        </p:nvSpPr>
        <p:spPr>
          <a:xfrm>
            <a:off x="6300360" y="1677600"/>
            <a:ext cx="360" cy="89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20"/>
          <p:cNvSpPr/>
          <p:nvPr/>
        </p:nvSpPr>
        <p:spPr>
          <a:xfrm>
            <a:off x="6609240" y="1653120"/>
            <a:ext cx="360" cy="150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1"/>
          <p:cNvSpPr/>
          <p:nvPr/>
        </p:nvSpPr>
        <p:spPr>
          <a:xfrm>
            <a:off x="7020360" y="1622880"/>
            <a:ext cx="360" cy="89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22"/>
          <p:cNvSpPr/>
          <p:nvPr/>
        </p:nvSpPr>
        <p:spPr>
          <a:xfrm>
            <a:off x="7668360" y="1524600"/>
            <a:ext cx="360" cy="49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3"/>
          <p:cNvSpPr/>
          <p:nvPr/>
        </p:nvSpPr>
        <p:spPr>
          <a:xfrm>
            <a:off x="109080" y="2334600"/>
            <a:ext cx="30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4"/>
          <p:cNvSpPr/>
          <p:nvPr/>
        </p:nvSpPr>
        <p:spPr>
          <a:xfrm>
            <a:off x="601560" y="2543760"/>
            <a:ext cx="30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5"/>
          <p:cNvSpPr/>
          <p:nvPr/>
        </p:nvSpPr>
        <p:spPr>
          <a:xfrm>
            <a:off x="995040" y="2792520"/>
            <a:ext cx="279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6"/>
          <p:cNvSpPr/>
          <p:nvPr/>
        </p:nvSpPr>
        <p:spPr>
          <a:xfrm>
            <a:off x="1465560" y="3021120"/>
            <a:ext cx="30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7"/>
          <p:cNvSpPr/>
          <p:nvPr/>
        </p:nvSpPr>
        <p:spPr>
          <a:xfrm>
            <a:off x="1736640" y="3460320"/>
            <a:ext cx="30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8"/>
          <p:cNvSpPr/>
          <p:nvPr/>
        </p:nvSpPr>
        <p:spPr>
          <a:xfrm>
            <a:off x="2185920" y="3964320"/>
            <a:ext cx="30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9"/>
          <p:cNvSpPr/>
          <p:nvPr/>
        </p:nvSpPr>
        <p:spPr>
          <a:xfrm>
            <a:off x="2617920" y="4149000"/>
            <a:ext cx="30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30"/>
          <p:cNvSpPr/>
          <p:nvPr/>
        </p:nvSpPr>
        <p:spPr>
          <a:xfrm>
            <a:off x="3049920" y="4674240"/>
            <a:ext cx="30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1"/>
          <p:cNvSpPr/>
          <p:nvPr/>
        </p:nvSpPr>
        <p:spPr>
          <a:xfrm>
            <a:off x="3503160" y="4876920"/>
            <a:ext cx="3063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2"/>
          <p:cNvSpPr/>
          <p:nvPr/>
        </p:nvSpPr>
        <p:spPr>
          <a:xfrm>
            <a:off x="3922560" y="2573640"/>
            <a:ext cx="4330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33"/>
          <p:cNvSpPr/>
          <p:nvPr/>
        </p:nvSpPr>
        <p:spPr>
          <a:xfrm>
            <a:off x="6039720" y="2557440"/>
            <a:ext cx="4330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4"/>
          <p:cNvSpPr/>
          <p:nvPr/>
        </p:nvSpPr>
        <p:spPr>
          <a:xfrm>
            <a:off x="4611240" y="3188160"/>
            <a:ext cx="4330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35"/>
          <p:cNvSpPr/>
          <p:nvPr/>
        </p:nvSpPr>
        <p:spPr>
          <a:xfrm>
            <a:off x="5146920" y="2499840"/>
            <a:ext cx="4330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36"/>
          <p:cNvSpPr/>
          <p:nvPr/>
        </p:nvSpPr>
        <p:spPr>
          <a:xfrm>
            <a:off x="5640840" y="3448080"/>
            <a:ext cx="4330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7"/>
          <p:cNvSpPr/>
          <p:nvPr/>
        </p:nvSpPr>
        <p:spPr>
          <a:xfrm>
            <a:off x="4335840" y="2865600"/>
            <a:ext cx="4147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8"/>
          <p:cNvSpPr/>
          <p:nvPr/>
        </p:nvSpPr>
        <p:spPr>
          <a:xfrm>
            <a:off x="6392160" y="3149640"/>
            <a:ext cx="4330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39"/>
          <p:cNvSpPr/>
          <p:nvPr/>
        </p:nvSpPr>
        <p:spPr>
          <a:xfrm>
            <a:off x="6802920" y="2388960"/>
            <a:ext cx="4330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40"/>
          <p:cNvSpPr/>
          <p:nvPr/>
        </p:nvSpPr>
        <p:spPr>
          <a:xfrm>
            <a:off x="7622640" y="1840320"/>
            <a:ext cx="4330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>
            <a:off x="179640" y="260640"/>
            <a:ext cx="8818920" cy="718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144000" y="2450520"/>
            <a:ext cx="3563280" cy="280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1-Nouveau projet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2-Enregistrer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3-Enregistrer le projet comme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4-Exporter le rapport vers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5-Archiver le rapport vers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6-Désarchiver le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7-Fermer le projet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8-Quitter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9-Plein écran/Réduire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Image 7" descr=""/>
          <p:cNvPicPr/>
          <p:nvPr/>
        </p:nvPicPr>
        <p:blipFill>
          <a:blip r:embed="rId1"/>
          <a:srcRect l="0" t="0" r="0" b="69525"/>
          <a:stretch/>
        </p:blipFill>
        <p:spPr>
          <a:xfrm>
            <a:off x="179640" y="1124640"/>
            <a:ext cx="7642080" cy="985320"/>
          </a:xfrm>
          <a:prstGeom prst="rect">
            <a:avLst/>
          </a:prstGeom>
          <a:ln>
            <a:noFill/>
          </a:ln>
        </p:spPr>
      </p:pic>
      <p:sp>
        <p:nvSpPr>
          <p:cNvPr id="189" name="CustomShape 5"/>
          <p:cNvSpPr/>
          <p:nvPr/>
        </p:nvSpPr>
        <p:spPr>
          <a:xfrm>
            <a:off x="4068000" y="2450520"/>
            <a:ext cx="4930560" cy="25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10-Ouvrir/Fermer les messages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11-Ouvrir/Fermer le gestionnaire de fichiers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12-Ouvrir/Fermer le gestionnaire de projet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13-Editer le projet courant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14-Lancer l’analyse des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15-Créer la base de données .csv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16-Ouvrir le répertoire des bases .csv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17-Options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18-Configurer l’interface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3571200" y="5524200"/>
            <a:ext cx="12711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LEGENDE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20960" y="1953000"/>
            <a:ext cx="8603280" cy="377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214560" y="188640"/>
            <a:ext cx="889128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éDITER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2" descr=""/>
          <p:cNvPicPr/>
          <p:nvPr/>
        </p:nvPicPr>
        <p:blipFill>
          <a:blip r:embed="rId1"/>
          <a:srcRect l="0" t="0" r="-10940" b="36412"/>
          <a:stretch/>
        </p:blipFill>
        <p:spPr>
          <a:xfrm>
            <a:off x="323640" y="838080"/>
            <a:ext cx="9647280" cy="4505040"/>
          </a:xfrm>
          <a:prstGeom prst="rect">
            <a:avLst/>
          </a:prstGeom>
          <a:ln>
            <a:noFill/>
          </a:ln>
        </p:spPr>
      </p:pic>
      <p:sp>
        <p:nvSpPr>
          <p:cNvPr id="196" name="CustomShape 5"/>
          <p:cNvSpPr/>
          <p:nvPr/>
        </p:nvSpPr>
        <p:spPr>
          <a:xfrm>
            <a:off x="120960" y="5337360"/>
            <a:ext cx="855468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Editer » permet de modifier l’apparence de l’interface Altaïr avec plus ou moins de détails explicites : fermer les messages, fermer le gestionnaire de fichiers, fermer le gestionnaire de projet, effacer le log, éditer le projet courant.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332000" y="6321600"/>
            <a:ext cx="647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7883640" y="6321600"/>
            <a:ext cx="898200" cy="1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7200" y="116640"/>
            <a:ext cx="9135360" cy="646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4" descr=""/>
          <p:cNvPicPr/>
          <p:nvPr/>
        </p:nvPicPr>
        <p:blipFill>
          <a:blip r:embed="rId1"/>
          <a:srcRect l="-6585" t="-1649" r="-81" b="45940"/>
          <a:stretch/>
        </p:blipFill>
        <p:spPr>
          <a:xfrm>
            <a:off x="-558720" y="586800"/>
            <a:ext cx="9701280" cy="3638880"/>
          </a:xfrm>
          <a:prstGeom prst="rect">
            <a:avLst/>
          </a:prstGeom>
          <a:ln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7200" y="4437000"/>
            <a:ext cx="9028080" cy="14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Lancer » permet de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Lancer l’analyse des données dématérialisées de la paie Créer la base de données au format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Anonymiser la base de données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Ouvrir le répertoire des bases de données csv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MODELE_DIAPORAMA_COUR-CRTC.potx</Template>
  <TotalTime>6010</TotalTime>
  <Application>LibreOffice/5.2.3.3$Windows_x86 LibreOffice_project/d54a8868f08a7b39642414cf2c8ef2f228f780cf</Application>
  <Words>1598</Words>
  <Paragraphs>342</Paragraphs>
  <Company>CDC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2013-07-26T07:27:45Z</dcterms:created>
  <dc:creator>CDC</dc:creator>
  <dc:description/>
  <dc:language>fr-FR</dc:language>
  <cp:lastModifiedBy/>
  <dcterms:modified xsi:type="dcterms:W3CDTF">2017-02-15T01:30:13Z</dcterms:modified>
  <cp:revision>628</cp:revision>
  <dc:subject>CDC</dc:subject>
  <dc:title>CDC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CDC</vt:lpwstr>
  </property>
  <property fmtid="{D5CDD505-2E9C-101B-9397-08002B2CF9AE}" pid="4" name="ContentTypeId">
    <vt:lpwstr>0x01010094B425644692734C99B91F411E105FD0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Manager">
    <vt:lpwstr>CDC</vt:lpwstr>
  </property>
  <property fmtid="{D5CDD505-2E9C-101B-9397-08002B2CF9AE}" pid="10" name="Notes">
    <vt:i4>2</vt:i4>
  </property>
  <property fmtid="{D5CDD505-2E9C-101B-9397-08002B2CF9AE}" pid="11" name="PresentationFormat">
    <vt:lpwstr>Affichage à l'écran (4:3)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42</vt:i4>
  </property>
</Properties>
</file>